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63" r:id="rId4"/>
    <p:sldId id="264" r:id="rId5"/>
    <p:sldId id="257" r:id="rId6"/>
    <p:sldId id="258" r:id="rId7"/>
    <p:sldId id="259" r:id="rId8"/>
    <p:sldId id="261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9" d="100"/>
          <a:sy n="129" d="100"/>
        </p:scale>
        <p:origin x="-1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F70EF-A74C-6E42-AC28-D4699EA4610D}" type="datetimeFigureOut">
              <a:rPr lang="en-US" smtClean="0"/>
              <a:t>7/13/18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AF41B-A7EA-F04F-B172-BFD42F290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14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AF41B-A7EA-F04F-B172-BFD42F2905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70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4CB5-CA71-8F46-9766-C4F4898A5090}" type="datetimeFigureOut">
              <a:rPr lang="en-US" smtClean="0"/>
              <a:t>7/13/18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C5DE1-CC51-FC48-A168-FA2FC5D96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8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4CB5-CA71-8F46-9766-C4F4898A5090}" type="datetimeFigureOut">
              <a:rPr lang="en-US" smtClean="0"/>
              <a:t>7/13/18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C5DE1-CC51-FC48-A168-FA2FC5D96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93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4CB5-CA71-8F46-9766-C4F4898A5090}" type="datetimeFigureOut">
              <a:rPr lang="en-US" smtClean="0"/>
              <a:t>7/13/18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C5DE1-CC51-FC48-A168-FA2FC5D96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4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4CB5-CA71-8F46-9766-C4F4898A5090}" type="datetimeFigureOut">
              <a:rPr lang="en-US" smtClean="0"/>
              <a:t>7/13/18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C5DE1-CC51-FC48-A168-FA2FC5D96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71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4CB5-CA71-8F46-9766-C4F4898A5090}" type="datetimeFigureOut">
              <a:rPr lang="en-US" smtClean="0"/>
              <a:t>7/13/18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C5DE1-CC51-FC48-A168-FA2FC5D96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4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4CB5-CA71-8F46-9766-C4F4898A5090}" type="datetimeFigureOut">
              <a:rPr lang="en-US" smtClean="0"/>
              <a:t>7/13/18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C5DE1-CC51-FC48-A168-FA2FC5D96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72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4CB5-CA71-8F46-9766-C4F4898A5090}" type="datetimeFigureOut">
              <a:rPr lang="en-US" smtClean="0"/>
              <a:t>7/13/18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C5DE1-CC51-FC48-A168-FA2FC5D96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1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4CB5-CA71-8F46-9766-C4F4898A5090}" type="datetimeFigureOut">
              <a:rPr lang="en-US" smtClean="0"/>
              <a:t>7/13/18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C5DE1-CC51-FC48-A168-FA2FC5D96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2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4CB5-CA71-8F46-9766-C4F4898A5090}" type="datetimeFigureOut">
              <a:rPr lang="en-US" smtClean="0"/>
              <a:t>7/13/18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C5DE1-CC51-FC48-A168-FA2FC5D96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1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4CB5-CA71-8F46-9766-C4F4898A5090}" type="datetimeFigureOut">
              <a:rPr lang="en-US" smtClean="0"/>
              <a:t>7/13/18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C5DE1-CC51-FC48-A168-FA2FC5D96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82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4CB5-CA71-8F46-9766-C4F4898A5090}" type="datetimeFigureOut">
              <a:rPr lang="en-US" smtClean="0"/>
              <a:t>7/13/18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C5DE1-CC51-FC48-A168-FA2FC5D96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0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F4CB5-CA71-8F46-9766-C4F4898A5090}" type="datetimeFigureOut">
              <a:rPr lang="en-US" smtClean="0"/>
              <a:t>7/13/18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C5DE1-CC51-FC48-A168-FA2FC5D96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4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the fluorescence microscope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74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cells in focus in phase</a:t>
            </a:r>
          </a:p>
          <a:p>
            <a:r>
              <a:rPr lang="en-US" dirty="0" smtClean="0"/>
              <a:t>Rotate filter B into place</a:t>
            </a:r>
          </a:p>
          <a:p>
            <a:pPr lvl="1"/>
            <a:r>
              <a:rPr lang="en-US" dirty="0" smtClean="0"/>
              <a:t>Blue light shines on specimen, green to eye</a:t>
            </a:r>
          </a:p>
          <a:p>
            <a:pPr lvl="1"/>
            <a:r>
              <a:rPr lang="en-US" dirty="0" smtClean="0"/>
              <a:t>Open shutter (O)</a:t>
            </a:r>
            <a:endParaRPr lang="en-US" dirty="0"/>
          </a:p>
        </p:txBody>
      </p:sp>
      <p:pic>
        <p:nvPicPr>
          <p:cNvPr id="4" name="Picture 3" descr="IMG_029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47" r="13997"/>
          <a:stretch/>
        </p:blipFill>
        <p:spPr>
          <a:xfrm rot="10800000">
            <a:off x="4398473" y="3281700"/>
            <a:ext cx="382430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38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this shutter, too</a:t>
            </a:r>
            <a:endParaRPr lang="en-US" dirty="0"/>
          </a:p>
        </p:txBody>
      </p:sp>
      <p:pic>
        <p:nvPicPr>
          <p:cNvPr id="4" name="Content Placeholder 3" descr="IMG_042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60" b="22341"/>
          <a:stretch/>
        </p:blipFill>
        <p:spPr>
          <a:xfrm rot="10800000">
            <a:off x="457200" y="2155968"/>
            <a:ext cx="8229600" cy="2746645"/>
          </a:xfrm>
        </p:spPr>
      </p:pic>
    </p:spTree>
    <p:extLst>
      <p:ext uri="{BB962C8B-B14F-4D97-AF65-F5344CB8AC3E}">
        <p14:creationId xmlns:p14="http://schemas.microsoft.com/office/powerpoint/2010/main" val="1416447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inverted scope</a:t>
            </a:r>
            <a:endParaRPr lang="en-US" dirty="0"/>
          </a:p>
        </p:txBody>
      </p:sp>
      <p:pic>
        <p:nvPicPr>
          <p:cNvPr id="6" name="Content Placeholder 5" descr="IMG_041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 rot="10800000"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224451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Objectives are beneath the specimen</a:t>
            </a:r>
            <a:endParaRPr lang="en-US" dirty="0"/>
          </a:p>
        </p:txBody>
      </p:sp>
      <p:pic>
        <p:nvPicPr>
          <p:cNvPr id="10" name="Content Placeholder 9" descr="IMG_041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 rot="10800000"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88926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Room to manipulate the specimen</a:t>
            </a:r>
            <a:endParaRPr lang="en-US" dirty="0"/>
          </a:p>
        </p:txBody>
      </p:sp>
      <p:pic>
        <p:nvPicPr>
          <p:cNvPr id="4" name="Content Placeholder 3" descr="IMG_041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 rot="5400000">
            <a:off x="1912726" y="2286244"/>
            <a:ext cx="4987986" cy="2743200"/>
          </a:xfrm>
        </p:spPr>
      </p:pic>
    </p:spTree>
    <p:extLst>
      <p:ext uri="{BB962C8B-B14F-4D97-AF65-F5344CB8AC3E}">
        <p14:creationId xmlns:p14="http://schemas.microsoft.com/office/powerpoint/2010/main" val="4136446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transmitted light:</a:t>
            </a:r>
            <a:br>
              <a:rPr lang="en-US" dirty="0" smtClean="0"/>
            </a:br>
            <a:r>
              <a:rPr lang="en-US" dirty="0" smtClean="0"/>
              <a:t>Turn on the lamp</a:t>
            </a:r>
            <a:endParaRPr lang="en-US" dirty="0"/>
          </a:p>
        </p:txBody>
      </p:sp>
      <p:pic>
        <p:nvPicPr>
          <p:cNvPr id="4" name="Content Placeholder 3" descr="IMG_029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 rot="10800000"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107954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image to eye</a:t>
            </a:r>
            <a:endParaRPr lang="en-US" dirty="0"/>
          </a:p>
        </p:txBody>
      </p:sp>
      <p:pic>
        <p:nvPicPr>
          <p:cNvPr id="4" name="Content Placeholder 3" descr="IMG_0297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 rot="10800000"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1187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A for </a:t>
            </a:r>
            <a:r>
              <a:rPr lang="en-US" dirty="0" err="1" smtClean="0"/>
              <a:t>brightfield</a:t>
            </a:r>
            <a:endParaRPr lang="en-US" dirty="0"/>
          </a:p>
        </p:txBody>
      </p:sp>
      <p:pic>
        <p:nvPicPr>
          <p:cNvPr id="4" name="Content Placeholder 3" descr="IMG_030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 rot="10800000"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612661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Microscope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Stage micrometer to the eye</a:t>
            </a:r>
          </a:p>
          <a:p>
            <a:pPr lvl="1"/>
            <a:r>
              <a:rPr lang="en-US" dirty="0" smtClean="0"/>
              <a:t>10X </a:t>
            </a:r>
            <a:r>
              <a:rPr lang="en-US" dirty="0" err="1" smtClean="0"/>
              <a:t>brightfield</a:t>
            </a:r>
            <a:r>
              <a:rPr lang="en-US" dirty="0" smtClean="0"/>
              <a:t> (A)</a:t>
            </a:r>
          </a:p>
          <a:p>
            <a:pPr lvl="1"/>
            <a:r>
              <a:rPr lang="en-US" dirty="0" smtClean="0"/>
              <a:t>10X phase (Ph1)</a:t>
            </a:r>
          </a:p>
          <a:p>
            <a:pPr lvl="1"/>
            <a:r>
              <a:rPr lang="en-US" dirty="0" smtClean="0"/>
              <a:t>40X phase (Ph2)</a:t>
            </a:r>
          </a:p>
          <a:p>
            <a:r>
              <a:rPr lang="en-US" dirty="0" smtClean="0"/>
              <a:t>Stage micrometer to the camera (SIDE)</a:t>
            </a:r>
          </a:p>
          <a:p>
            <a:pPr lvl="1"/>
            <a:r>
              <a:rPr lang="en-US" dirty="0" smtClean="0"/>
              <a:t>Adjust focus</a:t>
            </a:r>
          </a:p>
          <a:p>
            <a:pPr lvl="1"/>
            <a:r>
              <a:rPr lang="en-US" dirty="0" smtClean="0"/>
              <a:t>Adjust light</a:t>
            </a:r>
          </a:p>
          <a:p>
            <a:pPr lvl="1"/>
            <a:r>
              <a:rPr lang="en-US" dirty="0" smtClean="0"/>
              <a:t>Adjust exposure time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9074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emitted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6625"/>
            <a:ext cx="3973023" cy="4429538"/>
          </a:xfrm>
        </p:spPr>
        <p:txBody>
          <a:bodyPr/>
          <a:lstStyle/>
          <a:p>
            <a:r>
              <a:rPr lang="en-US" dirty="0" smtClean="0"/>
              <a:t>Turn on the power</a:t>
            </a:r>
          </a:p>
          <a:p>
            <a:r>
              <a:rPr lang="en-US" dirty="0" smtClean="0"/>
              <a:t>Ignite the arc lamp</a:t>
            </a:r>
          </a:p>
          <a:p>
            <a:r>
              <a:rPr lang="en-US" dirty="0" smtClean="0"/>
              <a:t>DO NOT TURN OFF</a:t>
            </a:r>
            <a:endParaRPr lang="en-US" dirty="0"/>
          </a:p>
        </p:txBody>
      </p:sp>
      <p:pic>
        <p:nvPicPr>
          <p:cNvPr id="4" name="Picture 3" descr="IMG_04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87089" y="2395562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00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114</Words>
  <Application>Microsoft Macintosh PowerPoint</Application>
  <PresentationFormat>On-screen Show (4:3)</PresentationFormat>
  <Paragraphs>27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Using the fluorescence microscope</vt:lpstr>
      <vt:lpstr>The inverted scope</vt:lpstr>
      <vt:lpstr>Objectives are beneath the specimen</vt:lpstr>
      <vt:lpstr>Room to manipulate the specimen</vt:lpstr>
      <vt:lpstr>Using transmitted light: Turn on the lamp</vt:lpstr>
      <vt:lpstr>Point image to eye</vt:lpstr>
      <vt:lpstr>Select A for brightfield</vt:lpstr>
      <vt:lpstr>Microscope assignment</vt:lpstr>
      <vt:lpstr>Using emitted light</vt:lpstr>
      <vt:lpstr>Viewing cells</vt:lpstr>
      <vt:lpstr>Open this shutter, too</vt:lpstr>
    </vt:vector>
  </TitlesOfParts>
  <Company>BCRC / Biology / UMass Amherst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fluorescence microscope</dc:title>
  <dc:creator>Steven Brewer</dc:creator>
  <cp:lastModifiedBy>Steven Brewer</cp:lastModifiedBy>
  <cp:revision>5</cp:revision>
  <dcterms:created xsi:type="dcterms:W3CDTF">2018-07-13T14:18:13Z</dcterms:created>
  <dcterms:modified xsi:type="dcterms:W3CDTF">2018-07-13T21:24:59Z</dcterms:modified>
</cp:coreProperties>
</file>