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6" r:id="rId7"/>
    <p:sldId id="268" r:id="rId8"/>
    <p:sldId id="267" r:id="rId9"/>
    <p:sldId id="264" r:id="rId10"/>
    <p:sldId id="266" r:id="rId11"/>
    <p:sldId id="263" r:id="rId12"/>
    <p:sldId id="265" r:id="rId13"/>
    <p:sldId id="261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4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184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6C89-BCE7-2749-AD40-1CAC31C2900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4DAF4-166B-0A4F-912B-5941FDFA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color (e.g., red, orange, yellow, etc.).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overall intensity of the light from dark to dazzling, or the total amount of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purity of a color.  The absence of other colors of the spectrum that would combine to make white (or gray), therefore the degree of difference of a hue from gray (or white) of the same brightness.  Red is saturated, pink is unsaturated.  (Notice that this is unrelated to brightness.)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Mixing lights of different colors so you see them in a single spot simultaneously.  The lights are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Combining the filters through which one light shines (or the pigments off which one light reflects).  Each filter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the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Resolving power: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minimum distance between two objects necessary for a lens to distinguish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them as distinct objects.  [This is a useful idea when you consider color printing and TV screens.]  The resolving power of the human retina is a little less than a tenth of a degree.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D343-609B-F144-B2D2-FABA1BBD537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https://upload.wikimedia.org/wikipedia/commons/5/5f/Spectrum4websiteEval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cro.magnet.fsu.edu/primer/lightandcolor/humanvisionintr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image" Target="../media/image18.wmf"/><Relationship Id="rId13" Type="http://schemas.openxmlformats.org/officeDocument/2006/relationships/image" Target="../media/image19.wmf"/><Relationship Id="rId14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7547"/>
          </a:xfrm>
        </p:spPr>
        <p:txBody>
          <a:bodyPr>
            <a:normAutofit/>
          </a:bodyPr>
          <a:lstStyle/>
          <a:p>
            <a:r>
              <a:rPr lang="en-US" sz="10000" dirty="0" smtClean="0"/>
              <a:t>COLOR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2847"/>
            <a:ext cx="9144000" cy="2685746"/>
          </a:xfrm>
        </p:spPr>
        <p:txBody>
          <a:bodyPr>
            <a:noAutofit/>
          </a:bodyPr>
          <a:lstStyle/>
          <a:p>
            <a:r>
              <a:rPr lang="en-US" sz="5400" dirty="0" smtClean="0"/>
              <a:t>A forced march through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Color theory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Anatomy of the retina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68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943" r="14179"/>
          <a:stretch/>
        </p:blipFill>
        <p:spPr>
          <a:xfrm rot="5400000">
            <a:off x="4178591" y="1212973"/>
            <a:ext cx="4608294" cy="5124815"/>
          </a:xfrm>
        </p:spPr>
      </p:pic>
    </p:spTree>
    <p:extLst>
      <p:ext uri="{BB962C8B-B14F-4D97-AF65-F5344CB8AC3E}">
        <p14:creationId xmlns:p14="http://schemas.microsoft.com/office/powerpoint/2010/main" val="18046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59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6214"/>
          <a:stretch/>
        </p:blipFill>
        <p:spPr>
          <a:xfrm>
            <a:off x="2407723" y="1519882"/>
            <a:ext cx="7376553" cy="4399006"/>
          </a:xfrm>
        </p:spPr>
      </p:pic>
    </p:spTree>
    <p:extLst>
      <p:ext uri="{BB962C8B-B14F-4D97-AF65-F5344CB8AC3E}">
        <p14:creationId xmlns:p14="http://schemas.microsoft.com/office/powerpoint/2010/main" val="123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BLUE, Magnified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8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7480" cy="1006475"/>
          </a:xfrm>
        </p:spPr>
        <p:txBody>
          <a:bodyPr/>
          <a:lstStyle/>
          <a:p>
            <a:pPr algn="ctr"/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01168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60" y="1371600"/>
            <a:ext cx="7524206" cy="51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290207" y="4898571"/>
            <a:ext cx="594360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 descr="ttps://upload.wikimedia.org/wikipedia/commons/5/5f/Spectrum4websiteEval.png"/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07" y="1176875"/>
            <a:ext cx="4724400" cy="42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6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afraid you’ll find it’s a bit more complicated than that.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the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Human eye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at Molecular Expressions Optical Microscopy Primer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Receptive Fields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8321"/>
              </p:ext>
            </p:extLst>
          </p:nvPr>
        </p:nvGraphicFramePr>
        <p:xfrm>
          <a:off x="2850753" y="2380005"/>
          <a:ext cx="6490493" cy="331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Document" r:id="rId3" imgW="4051300" imgH="2070100" progId="Word.Document.12">
                  <p:embed/>
                </p:oleObj>
              </mc:Choice>
              <mc:Fallback>
                <p:oleObj name="Document" r:id="rId3" imgW="40513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0753" y="2380005"/>
                        <a:ext cx="6490493" cy="331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Resolving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37160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74631"/>
              </p:ext>
            </p:extLst>
          </p:nvPr>
        </p:nvGraphicFramePr>
        <p:xfrm>
          <a:off x="1913238" y="2725113"/>
          <a:ext cx="13716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Picture" r:id="rId3" imgW="1371600" imgH="124968" progId="Word.Picture.8">
                  <p:embed/>
                </p:oleObj>
              </mc:Choice>
              <mc:Fallback>
                <p:oleObj name="Picture" r:id="rId3" imgW="1371600" imgH="12496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238" y="2725113"/>
                        <a:ext cx="13716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202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5170"/>
              </p:ext>
            </p:extLst>
          </p:nvPr>
        </p:nvGraphicFramePr>
        <p:xfrm>
          <a:off x="4951455" y="2227753"/>
          <a:ext cx="11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Picture" r:id="rId5" imgW="115439" imgH="1026801" progId="Word.Picture.8">
                  <p:embed/>
                </p:oleObj>
              </mc:Choice>
              <mc:Fallback>
                <p:oleObj name="Picture" r:id="rId5" imgW="115439" imgH="1026801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55" y="2227753"/>
                        <a:ext cx="114300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67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56993"/>
              </p:ext>
            </p:extLst>
          </p:nvPr>
        </p:nvGraphicFramePr>
        <p:xfrm>
          <a:off x="6032500" y="2082006"/>
          <a:ext cx="12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Picture" r:id="rId7" imgW="124968" imgH="1371600" progId="Word.Picture.8">
                  <p:embed/>
                </p:oleObj>
              </mc:Choice>
              <mc:Fallback>
                <p:oleObj name="Picture" r:id="rId7" imgW="124968" imgH="13716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082006"/>
                        <a:ext cx="127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24717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0946"/>
              </p:ext>
            </p:extLst>
          </p:nvPr>
        </p:nvGraphicFramePr>
        <p:xfrm>
          <a:off x="7818223" y="2514431"/>
          <a:ext cx="10287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Picture" r:id="rId9" imgW="1026801" imgH="115439" progId="Word.Picture.8">
                  <p:embed/>
                </p:oleObj>
              </mc:Choice>
              <mc:Fallback>
                <p:oleObj name="Picture" r:id="rId9" imgW="1026801" imgH="11543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223" y="2514431"/>
                        <a:ext cx="10287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Hue</a:t>
            </a:r>
          </a:p>
          <a:p>
            <a:r>
              <a:rPr lang="en-US" sz="3200" dirty="0" smtClean="0"/>
              <a:t>Brightness</a:t>
            </a:r>
          </a:p>
          <a:p>
            <a:r>
              <a:rPr lang="en-US" sz="3200" dirty="0" smtClean="0"/>
              <a:t>Saturation</a:t>
            </a:r>
          </a:p>
          <a:p>
            <a:r>
              <a:rPr lang="en-US" sz="3200" dirty="0" smtClean="0"/>
              <a:t>Resolving power</a:t>
            </a:r>
          </a:p>
          <a:p>
            <a:r>
              <a:rPr lang="en-US" sz="3200" dirty="0" smtClean="0"/>
              <a:t>Additive color mixing</a:t>
            </a:r>
          </a:p>
          <a:p>
            <a:r>
              <a:rPr lang="en-US" sz="3200" dirty="0" smtClean="0"/>
              <a:t>Subtractive color mixing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Blind spot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1321"/>
              </p:ext>
            </p:extLst>
          </p:nvPr>
        </p:nvGraphicFramePr>
        <p:xfrm>
          <a:off x="4670510" y="2594317"/>
          <a:ext cx="2850979" cy="281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3" imgW="2461473" imgH="2423370" progId="PBrush">
                  <p:embed/>
                </p:oleObj>
              </mc:Choice>
              <mc:Fallback>
                <p:oleObj r:id="rId3" imgW="2461473" imgH="242337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10" y="2594317"/>
                        <a:ext cx="2850979" cy="281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Nasal side                                                         temporal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receptors are in the fovea?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78298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</a:t>
            </a:r>
            <a:r>
              <a:rPr lang="en-US" dirty="0" err="1" smtClean="0"/>
              <a:t>Opponency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11189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40180"/>
            <a:ext cx="5143500" cy="3429000"/>
          </a:xfrm>
          <a:prstGeom prst="rect">
            <a:avLst/>
          </a:prstGeom>
          <a:solidFill>
            <a:srgbClr val="9B9A6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7" y="1440180"/>
            <a:ext cx="51435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32" y="2065247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7" y="206524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7.40741E-7 L 0.46641 -0.0134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 0.00232 L -0.40755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57" y="24711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Center/Surround </a:t>
            </a:r>
            <a:r>
              <a:rPr lang="en-US" dirty="0" err="1" smtClean="0"/>
              <a:t>Opponency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158" y="2423528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47160" y="1794510"/>
            <a:ext cx="5105400" cy="4865370"/>
            <a:chOff x="1645920" y="1489710"/>
            <a:chExt cx="5120640" cy="50292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194560" y="1489710"/>
              <a:ext cx="3108960" cy="3108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017520" y="2312670"/>
              <a:ext cx="1005840" cy="1005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200400" y="2586990"/>
              <a:ext cx="548640" cy="548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00400" y="2312670"/>
              <a:ext cx="6400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 G B 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00400" y="2769870"/>
              <a:ext cx="6400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 G B </a:t>
              </a:r>
            </a:p>
          </p:txBody>
        </p:sp>
        <p:cxnSp>
          <p:nvCxnSpPr>
            <p:cNvPr id="9" name="Line 7"/>
            <p:cNvCxnSpPr>
              <a:cxnSpLocks noChangeShapeType="1"/>
            </p:cNvCxnSpPr>
            <p:nvPr/>
          </p:nvCxnSpPr>
          <p:spPr bwMode="auto">
            <a:xfrm>
              <a:off x="3291840" y="63055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881120" y="5055870"/>
              <a:ext cx="182880" cy="182880"/>
              <a:chOff x="5760" y="10944"/>
              <a:chExt cx="288" cy="288"/>
            </a:xfrm>
          </p:grpSpPr>
          <p:cxnSp>
            <p:nvCxnSpPr>
              <p:cNvPr id="11" name="Line 9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3" name="Line 11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606800" y="4964430"/>
              <a:ext cx="182880" cy="182880"/>
              <a:chOff x="6624" y="11232"/>
              <a:chExt cx="288" cy="288"/>
            </a:xfrm>
          </p:grpSpPr>
          <p:cxnSp>
            <p:nvCxnSpPr>
              <p:cNvPr id="15" name="Line 13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7" name="Line 15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6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037840" y="5604510"/>
              <a:ext cx="182880" cy="182880"/>
              <a:chOff x="5760" y="10944"/>
              <a:chExt cx="288" cy="288"/>
            </a:xfrm>
          </p:grpSpPr>
          <p:cxnSp>
            <p:nvCxnSpPr>
              <p:cNvPr id="20" name="Line 18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" name="Line 20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291840" y="5878830"/>
              <a:ext cx="182880" cy="182880"/>
              <a:chOff x="5760" y="10944"/>
              <a:chExt cx="288" cy="288"/>
            </a:xfrm>
          </p:grpSpPr>
          <p:cxnSp>
            <p:nvCxnSpPr>
              <p:cNvPr id="24" name="Line 22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6" name="Line 24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291840" y="5055870"/>
              <a:ext cx="182880" cy="182880"/>
              <a:chOff x="6624" y="11232"/>
              <a:chExt cx="288" cy="288"/>
            </a:xfrm>
          </p:grpSpPr>
          <p:cxnSp>
            <p:nvCxnSpPr>
              <p:cNvPr id="28" name="Line 26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" name="Line 28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29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3119120" y="5238750"/>
              <a:ext cx="182880" cy="182880"/>
              <a:chOff x="6624" y="11232"/>
              <a:chExt cx="288" cy="288"/>
            </a:xfrm>
          </p:grpSpPr>
          <p:cxnSp>
            <p:nvCxnSpPr>
              <p:cNvPr id="33" name="Line 31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5" name="Line 33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34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03320" y="2472690"/>
              <a:ext cx="1073785" cy="2583180"/>
            </a:xfrm>
            <a:custGeom>
              <a:avLst/>
              <a:gdLst>
                <a:gd name="T0" fmla="*/ 0 w 1691"/>
                <a:gd name="T1" fmla="*/ 0 h 4068"/>
                <a:gd name="T2" fmla="*/ 1480 w 1691"/>
                <a:gd name="T3" fmla="*/ 1715 h 4068"/>
                <a:gd name="T4" fmla="*/ 1264 w 1691"/>
                <a:gd name="T5" fmla="*/ 3335 h 4068"/>
                <a:gd name="T6" fmla="*/ 504 w 1691"/>
                <a:gd name="T7" fmla="*/ 4068 h 4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1" h="4068">
                  <a:moveTo>
                    <a:pt x="0" y="0"/>
                  </a:moveTo>
                  <a:cubicBezTo>
                    <a:pt x="245" y="286"/>
                    <a:pt x="1269" y="1159"/>
                    <a:pt x="1480" y="1715"/>
                  </a:cubicBezTo>
                  <a:cubicBezTo>
                    <a:pt x="1691" y="2271"/>
                    <a:pt x="1427" y="2943"/>
                    <a:pt x="1264" y="3335"/>
                  </a:cubicBezTo>
                  <a:cubicBezTo>
                    <a:pt x="1101" y="3727"/>
                    <a:pt x="662" y="3915"/>
                    <a:pt x="504" y="40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497580" y="2495550"/>
              <a:ext cx="975360" cy="2468880"/>
            </a:xfrm>
            <a:custGeom>
              <a:avLst/>
              <a:gdLst>
                <a:gd name="T0" fmla="*/ 0 w 1536"/>
                <a:gd name="T1" fmla="*/ 0 h 3888"/>
                <a:gd name="T2" fmla="*/ 1344 w 1536"/>
                <a:gd name="T3" fmla="*/ 1524 h 3888"/>
                <a:gd name="T4" fmla="*/ 1152 w 1536"/>
                <a:gd name="T5" fmla="*/ 3060 h 3888"/>
                <a:gd name="T6" fmla="*/ 364 w 1536"/>
                <a:gd name="T7" fmla="*/ 3888 h 3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3888">
                  <a:moveTo>
                    <a:pt x="0" y="0"/>
                  </a:moveTo>
                  <a:cubicBezTo>
                    <a:pt x="224" y="256"/>
                    <a:pt x="1152" y="1014"/>
                    <a:pt x="1344" y="1524"/>
                  </a:cubicBezTo>
                  <a:cubicBezTo>
                    <a:pt x="1536" y="2034"/>
                    <a:pt x="1315" y="2666"/>
                    <a:pt x="1152" y="3060"/>
                  </a:cubicBezTo>
                  <a:cubicBezTo>
                    <a:pt x="989" y="3454"/>
                    <a:pt x="528" y="3716"/>
                    <a:pt x="364" y="38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83280" y="2495550"/>
              <a:ext cx="709930" cy="2560320"/>
            </a:xfrm>
            <a:custGeom>
              <a:avLst/>
              <a:gdLst>
                <a:gd name="T0" fmla="*/ 0 w 1118"/>
                <a:gd name="T1" fmla="*/ 0 h 4032"/>
                <a:gd name="T2" fmla="*/ 1008 w 1118"/>
                <a:gd name="T3" fmla="*/ 1332 h 4032"/>
                <a:gd name="T4" fmla="*/ 660 w 1118"/>
                <a:gd name="T5" fmla="*/ 3288 h 4032"/>
                <a:gd name="T6" fmla="*/ 16 w 1118"/>
                <a:gd name="T7" fmla="*/ 4032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4032">
                  <a:moveTo>
                    <a:pt x="0" y="0"/>
                  </a:moveTo>
                  <a:cubicBezTo>
                    <a:pt x="168" y="222"/>
                    <a:pt x="898" y="784"/>
                    <a:pt x="1008" y="1332"/>
                  </a:cubicBezTo>
                  <a:cubicBezTo>
                    <a:pt x="1118" y="1880"/>
                    <a:pt x="825" y="2838"/>
                    <a:pt x="660" y="3288"/>
                  </a:cubicBezTo>
                  <a:cubicBezTo>
                    <a:pt x="495" y="3738"/>
                    <a:pt x="150" y="3877"/>
                    <a:pt x="16" y="40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42490" y="2952750"/>
              <a:ext cx="1159510" cy="3045460"/>
            </a:xfrm>
            <a:custGeom>
              <a:avLst/>
              <a:gdLst>
                <a:gd name="T0" fmla="*/ 1826 w 1826"/>
                <a:gd name="T1" fmla="*/ 0 h 4796"/>
                <a:gd name="T2" fmla="*/ 298 w 1826"/>
                <a:gd name="T3" fmla="*/ 1595 h 4796"/>
                <a:gd name="T4" fmla="*/ 98 w 1826"/>
                <a:gd name="T5" fmla="*/ 3328 h 4796"/>
                <a:gd name="T6" fmla="*/ 885 w 1826"/>
                <a:gd name="T7" fmla="*/ 4555 h 4796"/>
                <a:gd name="T8" fmla="*/ 1822 w 1826"/>
                <a:gd name="T9" fmla="*/ 4776 h 4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4796">
                  <a:moveTo>
                    <a:pt x="1826" y="0"/>
                  </a:moveTo>
                  <a:cubicBezTo>
                    <a:pt x="1571" y="266"/>
                    <a:pt x="586" y="1040"/>
                    <a:pt x="298" y="1595"/>
                  </a:cubicBezTo>
                  <a:cubicBezTo>
                    <a:pt x="10" y="2150"/>
                    <a:pt x="0" y="2835"/>
                    <a:pt x="98" y="3328"/>
                  </a:cubicBezTo>
                  <a:cubicBezTo>
                    <a:pt x="196" y="3821"/>
                    <a:pt x="598" y="4314"/>
                    <a:pt x="885" y="4555"/>
                  </a:cubicBezTo>
                  <a:cubicBezTo>
                    <a:pt x="1172" y="4796"/>
                    <a:pt x="1627" y="4730"/>
                    <a:pt x="1822" y="47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373630" y="2952750"/>
              <a:ext cx="1101090" cy="2738120"/>
            </a:xfrm>
            <a:custGeom>
              <a:avLst/>
              <a:gdLst>
                <a:gd name="T0" fmla="*/ 1734 w 1734"/>
                <a:gd name="T1" fmla="*/ 0 h 4312"/>
                <a:gd name="T2" fmla="*/ 227 w 1734"/>
                <a:gd name="T3" fmla="*/ 2275 h 4312"/>
                <a:gd name="T4" fmla="*/ 374 w 1734"/>
                <a:gd name="T5" fmla="*/ 3648 h 4312"/>
                <a:gd name="T6" fmla="*/ 1046 w 1734"/>
                <a:gd name="T7" fmla="*/ 4312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4" h="4312">
                  <a:moveTo>
                    <a:pt x="1734" y="0"/>
                  </a:moveTo>
                  <a:cubicBezTo>
                    <a:pt x="1483" y="379"/>
                    <a:pt x="454" y="1667"/>
                    <a:pt x="227" y="2275"/>
                  </a:cubicBezTo>
                  <a:cubicBezTo>
                    <a:pt x="0" y="2883"/>
                    <a:pt x="238" y="3308"/>
                    <a:pt x="374" y="3648"/>
                  </a:cubicBezTo>
                  <a:cubicBezTo>
                    <a:pt x="510" y="3988"/>
                    <a:pt x="906" y="4174"/>
                    <a:pt x="1046" y="431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799080" y="2952750"/>
              <a:ext cx="817880" cy="2372360"/>
            </a:xfrm>
            <a:custGeom>
              <a:avLst/>
              <a:gdLst>
                <a:gd name="T0" fmla="*/ 1288 w 1288"/>
                <a:gd name="T1" fmla="*/ 0 h 3736"/>
                <a:gd name="T2" fmla="*/ 200 w 1288"/>
                <a:gd name="T3" fmla="*/ 1992 h 3736"/>
                <a:gd name="T4" fmla="*/ 86 w 1288"/>
                <a:gd name="T5" fmla="*/ 2916 h 3736"/>
                <a:gd name="T6" fmla="*/ 536 w 1288"/>
                <a:gd name="T7" fmla="*/ 3736 h 3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3736">
                  <a:moveTo>
                    <a:pt x="1288" y="0"/>
                  </a:moveTo>
                  <a:cubicBezTo>
                    <a:pt x="1107" y="332"/>
                    <a:pt x="400" y="1506"/>
                    <a:pt x="200" y="1992"/>
                  </a:cubicBezTo>
                  <a:cubicBezTo>
                    <a:pt x="0" y="2478"/>
                    <a:pt x="30" y="2625"/>
                    <a:pt x="86" y="2916"/>
                  </a:cubicBezTo>
                  <a:cubicBezTo>
                    <a:pt x="142" y="3207"/>
                    <a:pt x="442" y="3565"/>
                    <a:pt x="536" y="37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WordArt 41"/>
            <p:cNvSpPr txBox="1">
              <a:spLocks noChangeArrowheads="1" noChangeShapeType="1" noTextEdit="1"/>
            </p:cNvSpPr>
            <p:nvPr/>
          </p:nvSpPr>
          <p:spPr bwMode="auto">
            <a:xfrm rot="2067868">
              <a:off x="2560320" y="587883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4" name="WordArt 42"/>
            <p:cNvSpPr txBox="1">
              <a:spLocks noChangeArrowheads="1" noChangeShapeType="1" noTextEdit="1"/>
            </p:cNvSpPr>
            <p:nvPr/>
          </p:nvSpPr>
          <p:spPr bwMode="auto">
            <a:xfrm rot="24235693">
              <a:off x="2560320" y="548259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5" name="WordArt 43"/>
            <p:cNvSpPr txBox="1">
              <a:spLocks noChangeArrowheads="1" noChangeShapeType="1" noTextEdit="1"/>
            </p:cNvSpPr>
            <p:nvPr/>
          </p:nvSpPr>
          <p:spPr bwMode="auto">
            <a:xfrm rot="-17688951">
              <a:off x="2719070" y="498348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6" name="WordArt 44"/>
            <p:cNvSpPr txBox="1">
              <a:spLocks noChangeArrowheads="1" noChangeShapeType="1" noTextEdit="1"/>
            </p:cNvSpPr>
            <p:nvPr/>
          </p:nvSpPr>
          <p:spPr bwMode="auto">
            <a:xfrm rot="-3008445">
              <a:off x="3305175" y="471170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7" name="WordArt 45"/>
            <p:cNvSpPr txBox="1">
              <a:spLocks noChangeArrowheads="1" noChangeShapeType="1" noTextEdit="1"/>
            </p:cNvSpPr>
            <p:nvPr/>
          </p:nvSpPr>
          <p:spPr bwMode="auto">
            <a:xfrm rot="-2987244">
              <a:off x="3890010" y="464058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8" name="WordArt 46"/>
            <p:cNvSpPr txBox="1">
              <a:spLocks noChangeArrowheads="1" noChangeShapeType="1" noTextEdit="1"/>
            </p:cNvSpPr>
            <p:nvPr/>
          </p:nvSpPr>
          <p:spPr bwMode="auto">
            <a:xfrm rot="18502943">
              <a:off x="4229735" y="470916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4023360" y="5360670"/>
              <a:ext cx="2103120" cy="42672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to higher brain levels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273425" y="5238750"/>
              <a:ext cx="822960" cy="640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3982720" y="6000750"/>
              <a:ext cx="2052320" cy="518160"/>
            </a:xfrm>
            <a:prstGeom prst="wedgeRectCallout">
              <a:avLst>
                <a:gd name="adj1" fmla="val -58569"/>
                <a:gd name="adj2" fmla="val -1073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blue center/yellow surround double opponent ganglion cell</a:t>
              </a:r>
            </a:p>
          </p:txBody>
        </p:sp>
        <p:sp>
          <p:nvSpPr>
            <p:cNvPr id="52" name="AutoShape 50"/>
            <p:cNvSpPr>
              <a:spLocks/>
            </p:cNvSpPr>
            <p:nvPr/>
          </p:nvSpPr>
          <p:spPr bwMode="auto">
            <a:xfrm>
              <a:off x="4846320" y="1489710"/>
              <a:ext cx="1097280" cy="3017520"/>
            </a:xfrm>
            <a:prstGeom prst="righ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6035040" y="2861310"/>
              <a:ext cx="7315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Retina</a:t>
              </a:r>
            </a:p>
          </p:txBody>
        </p:sp>
        <p:sp>
          <p:nvSpPr>
            <p:cNvPr id="54" name="AutoShape 52"/>
            <p:cNvSpPr>
              <a:spLocks/>
            </p:cNvSpPr>
            <p:nvPr/>
          </p:nvSpPr>
          <p:spPr bwMode="auto">
            <a:xfrm>
              <a:off x="2799080" y="2312670"/>
              <a:ext cx="96520" cy="1005840"/>
            </a:xfrm>
            <a:prstGeom prst="leftBrace">
              <a:avLst>
                <a:gd name="adj1" fmla="val 8684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1645920" y="2678430"/>
              <a:ext cx="115316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receptive field</a:t>
              </a:r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139440" y="1855470"/>
              <a:ext cx="19202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individual photoreceptors</a:t>
              </a:r>
            </a:p>
          </p:txBody>
        </p:sp>
        <p:sp>
          <p:nvSpPr>
            <p:cNvPr id="57" name="AutoShape 55"/>
            <p:cNvSpPr>
              <a:spLocks/>
            </p:cNvSpPr>
            <p:nvPr/>
          </p:nvSpPr>
          <p:spPr bwMode="auto">
            <a:xfrm rot="16200000">
              <a:off x="3357880" y="2012950"/>
              <a:ext cx="243840" cy="355600"/>
            </a:xfrm>
            <a:prstGeom prst="rightBrace">
              <a:avLst>
                <a:gd name="adj1" fmla="val 12153"/>
                <a:gd name="adj2" fmla="val 4971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502920" y="563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Additive color mixing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5723435" y="2467034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6798935" y="2442758"/>
            <a:ext cx="34657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Y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5723435" y="3119128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6798935" y="3119128"/>
            <a:ext cx="470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>
                <a:ea typeface="Calibri" charset="0"/>
                <a:cs typeface="Times New Roman" charset="0"/>
              </a:rPr>
              <a:t>M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5723435" y="3730890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</a:t>
            </a:r>
            <a:r>
              <a:rPr lang="en-US" sz="2600" dirty="0">
                <a:effectLst/>
                <a:ea typeface="Calibri" charset="0"/>
                <a:cs typeface="Times New Roman" charset="0"/>
              </a:rPr>
              <a:t>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6829204" y="3730890"/>
            <a:ext cx="43794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5014472" y="4720061"/>
            <a:ext cx="178446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814965" y="4682981"/>
            <a:ext cx="481222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computer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0" y="1825625"/>
            <a:ext cx="4337740" cy="4351338"/>
          </a:xfrm>
        </p:spPr>
      </p:pic>
    </p:spTree>
    <p:extLst>
      <p:ext uri="{BB962C8B-B14F-4D97-AF65-F5344CB8AC3E}">
        <p14:creationId xmlns:p14="http://schemas.microsoft.com/office/powerpoint/2010/main" val="830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Subtractive color mixing</a:t>
            </a: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4722533" y="2454677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5798033" y="243040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4722533" y="3106771"/>
            <a:ext cx="118654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G=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5798033" y="3106771"/>
            <a:ext cx="864339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722533" y="3718533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5962536" y="372305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G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665004" y="4720061"/>
            <a:ext cx="220605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- G -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909979" y="4708619"/>
            <a:ext cx="4914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K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637365" y="3088342"/>
            <a:ext cx="787395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M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1" name="Text Box 1"/>
          <p:cNvSpPr txBox="1"/>
          <p:nvPr/>
        </p:nvSpPr>
        <p:spPr>
          <a:xfrm>
            <a:off x="6862702" y="3718532"/>
            <a:ext cx="66396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Y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6744766" y="2454677"/>
            <a:ext cx="67999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Subtractive color mixing, continued</a:t>
            </a: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4659935" y="2428873"/>
            <a:ext cx="1749197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W – R – G =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4584594" y="3088341"/>
            <a:ext cx="182453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W – G – B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679428" y="3739319"/>
            <a:ext cx="169054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</a:t>
            </a:r>
            <a:r>
              <a:rPr lang="en-US" sz="2600" smtClean="0">
                <a:effectLst/>
                <a:ea typeface="Calibri" charset="0"/>
                <a:cs typeface="Times New Roman" charset="0"/>
              </a:rPr>
              <a:t>- </a:t>
            </a:r>
            <a:r>
              <a:rPr lang="en-US" sz="2600" smtClean="0">
                <a:ea typeface="Calibri" charset="0"/>
                <a:cs typeface="Times New Roman" charset="0"/>
              </a:rPr>
              <a:t>R - B</a:t>
            </a:r>
            <a:r>
              <a:rPr lang="en-US" sz="2600" smtClean="0">
                <a:effectLst/>
                <a:ea typeface="Calibri" charset="0"/>
                <a:cs typeface="Times New Roman" charset="0"/>
              </a:rPr>
              <a:t> 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6548683" y="3740171"/>
            <a:ext cx="470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 G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637365" y="3088342"/>
            <a:ext cx="441146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R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6635156" y="2439817"/>
            <a:ext cx="441146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printed page:</a:t>
            </a:r>
            <a:br>
              <a:rPr lang="en-US" dirty="0" smtClean="0"/>
            </a:br>
            <a:r>
              <a:rPr lang="en-US" dirty="0" smtClean="0"/>
              <a:t>Xerox solid ink colors</a:t>
            </a:r>
            <a:endParaRPr lang="en-US" dirty="0"/>
          </a:p>
        </p:txBody>
      </p:sp>
      <p:pic>
        <p:nvPicPr>
          <p:cNvPr id="7170" name="Picture 2" descr="ttp://www.office.xerox.com/assets/images/940_layout/products/supplies/solid_ink/sustainability/sustain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1394"/>
            <a:ext cx="103632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color mixing on the printed page:</a:t>
            </a:r>
            <a:br>
              <a:rPr lang="en-US" dirty="0" smtClean="0"/>
            </a:br>
            <a:r>
              <a:rPr lang="en-US" dirty="0" smtClean="0"/>
              <a:t>the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t="16945" r="12279"/>
          <a:stretch/>
        </p:blipFill>
        <p:spPr>
          <a:xfrm rot="16200000">
            <a:off x="4076998" y="1984589"/>
            <a:ext cx="4038003" cy="4497857"/>
          </a:xfrm>
        </p:spPr>
      </p:pic>
    </p:spTree>
    <p:extLst>
      <p:ext uri="{BB962C8B-B14F-4D97-AF65-F5344CB8AC3E}">
        <p14:creationId xmlns:p14="http://schemas.microsoft.com/office/powerpoint/2010/main" val="1597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/>
          <a:stretch/>
        </p:blipFill>
        <p:spPr>
          <a:xfrm rot="5400000">
            <a:off x="3781728" y="1829291"/>
            <a:ext cx="4628543" cy="4351338"/>
          </a:xfrm>
        </p:spPr>
      </p:pic>
    </p:spTree>
    <p:extLst>
      <p:ext uri="{BB962C8B-B14F-4D97-AF65-F5344CB8AC3E}">
        <p14:creationId xmlns:p14="http://schemas.microsoft.com/office/powerpoint/2010/main" val="56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472</Words>
  <Application>Microsoft Macintosh PowerPoint</Application>
  <PresentationFormat>Widescreen</PresentationFormat>
  <Paragraphs>102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Calibri Light</vt:lpstr>
      <vt:lpstr>Times New Roman</vt:lpstr>
      <vt:lpstr>Arial</vt:lpstr>
      <vt:lpstr>Office Theme</vt:lpstr>
      <vt:lpstr>Document</vt:lpstr>
      <vt:lpstr>Picture</vt:lpstr>
      <vt:lpstr>PBrush</vt:lpstr>
      <vt:lpstr>COLOR</vt:lpstr>
      <vt:lpstr>Terminology</vt:lpstr>
      <vt:lpstr>COLOR THEORY</vt:lpstr>
      <vt:lpstr>Color mixing on the computer screen</vt:lpstr>
      <vt:lpstr>COLOR THEORY</vt:lpstr>
      <vt:lpstr>COLOR THEORY</vt:lpstr>
      <vt:lpstr>Color mixing on the printed page: Xerox solid ink colors</vt:lpstr>
      <vt:lpstr>Subtractive color mixing on the printed page: the registration</vt:lpstr>
      <vt:lpstr>Subtractive mixing on the printed page: RED</vt:lpstr>
      <vt:lpstr>RED, Magnified</vt:lpstr>
      <vt:lpstr>Subtractive mixing on the printed page: GREEN</vt:lpstr>
      <vt:lpstr>GREEN, Magnified</vt:lpstr>
      <vt:lpstr>Subtractive mixing on the printed page: BLUE</vt:lpstr>
      <vt:lpstr>BLUE, Magnified</vt:lpstr>
      <vt:lpstr>Why does this work?</vt:lpstr>
      <vt:lpstr>I’m afraid you’ll find it’s a bit more complicated than that.</vt:lpstr>
      <vt:lpstr>Anatomy of the Retina</vt:lpstr>
      <vt:lpstr>Receptive Fields</vt:lpstr>
      <vt:lpstr>Resolving Power</vt:lpstr>
      <vt:lpstr>Blind spot</vt:lpstr>
      <vt:lpstr>What receptors are in the fovea?</vt:lpstr>
      <vt:lpstr>Color Opponency</vt:lpstr>
      <vt:lpstr>Center/Surround Opponency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Microsoft Office User</dc:creator>
  <cp:lastModifiedBy>Microsoft Office User</cp:lastModifiedBy>
  <cp:revision>33</cp:revision>
  <dcterms:created xsi:type="dcterms:W3CDTF">2017-04-23T16:22:13Z</dcterms:created>
  <dcterms:modified xsi:type="dcterms:W3CDTF">2017-10-02T17:35:02Z</dcterms:modified>
</cp:coreProperties>
</file>