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8" r:id="rId7"/>
    <p:sldId id="267" r:id="rId8"/>
    <p:sldId id="264" r:id="rId9"/>
    <p:sldId id="266" r:id="rId10"/>
    <p:sldId id="263" r:id="rId11"/>
    <p:sldId id="265" r:id="rId12"/>
    <p:sldId id="261" r:id="rId13"/>
    <p:sldId id="262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5" Type="http://schemas.openxmlformats.org/officeDocument/2006/relationships/image" Target="../media/image15.wmf"/><Relationship Id="rId6" Type="http://schemas.openxmlformats.org/officeDocument/2006/relationships/image" Target="../media/image16.wmf"/><Relationship Id="rId7" Type="http://schemas.openxmlformats.org/officeDocument/2006/relationships/image" Target="../media/image17.wmf"/><Relationship Id="rId8" Type="http://schemas.openxmlformats.org/officeDocument/2006/relationships/image" Target="../media/image18.wmf"/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56C89-BCE7-2749-AD40-1CAC31C2900F}" type="datetimeFigureOut">
              <a:rPr lang="en-US" smtClean="0"/>
              <a:t>4/23/17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4DAF4-166B-0A4F-912B-5941FDFA7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43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Hue: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 color (e.g., red, orange, yellow, etc.).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Brightness: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The overall intensity of the light from dark to dazzling, or the total amount of light.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Saturation: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The purity of a color.  The absence of other colors of the spectrum that would combine to make white (or gray), therefore the degree of difference of a hue from gray (or white) of the same brightness.  Red is saturated, pink is unsaturated.  (Notice that this is unrelated to brightness.)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Additive color mixing: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Mixing lights of different colors so you see them in a single spot simultaneously.  The lights are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added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together.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Subtractive color mixing: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Combining the filters through which one light shines (or the pigments off which one light reflects).  Each filter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subtracts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 of the light.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Resolving power: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The minimum distance between two objects necessary for a lens to distinguish 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resolve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them as distinct objects.  [This is a useful idea when you consider color printing and TV screens.]  The resolving power of the human retina is a little less than a tenth of a degree.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4DAF4-166B-0A4F-912B-5941FDFA7F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24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4DAF4-166B-0A4F-912B-5941FDFA7F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34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D343-609B-F144-B2D2-FABA1BBD537D}" type="datetimeFigureOut">
              <a:rPr lang="en-US" smtClean="0"/>
              <a:t>4/23/17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47C-60D6-2E49-A578-F7427724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5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D343-609B-F144-B2D2-FABA1BBD537D}" type="datetimeFigureOut">
              <a:rPr lang="en-US" smtClean="0"/>
              <a:t>4/23/17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47C-60D6-2E49-A578-F7427724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15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D343-609B-F144-B2D2-FABA1BBD537D}" type="datetimeFigureOut">
              <a:rPr lang="en-US" smtClean="0"/>
              <a:t>4/23/17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47C-60D6-2E49-A578-F7427724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5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D343-609B-F144-B2D2-FABA1BBD537D}" type="datetimeFigureOut">
              <a:rPr lang="en-US" smtClean="0"/>
              <a:t>4/23/17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47C-60D6-2E49-A578-F7427724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D343-609B-F144-B2D2-FABA1BBD537D}" type="datetimeFigureOut">
              <a:rPr lang="en-US" smtClean="0"/>
              <a:t>4/23/17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47C-60D6-2E49-A578-F7427724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8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D343-609B-F144-B2D2-FABA1BBD537D}" type="datetimeFigureOut">
              <a:rPr lang="en-US" smtClean="0"/>
              <a:t>4/23/17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47C-60D6-2E49-A578-F7427724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0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D343-609B-F144-B2D2-FABA1BBD537D}" type="datetimeFigureOut">
              <a:rPr lang="en-US" smtClean="0"/>
              <a:t>4/23/17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47C-60D6-2E49-A578-F7427724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9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D343-609B-F144-B2D2-FABA1BBD537D}" type="datetimeFigureOut">
              <a:rPr lang="en-US" smtClean="0"/>
              <a:t>4/23/17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47C-60D6-2E49-A578-F7427724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D343-609B-F144-B2D2-FABA1BBD537D}" type="datetimeFigureOut">
              <a:rPr lang="en-US" smtClean="0"/>
              <a:t>4/23/17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47C-60D6-2E49-A578-F7427724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01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D343-609B-F144-B2D2-FABA1BBD537D}" type="datetimeFigureOut">
              <a:rPr lang="en-US" smtClean="0"/>
              <a:t>4/23/17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47C-60D6-2E49-A578-F7427724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2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D343-609B-F144-B2D2-FABA1BBD537D}" type="datetimeFigureOut">
              <a:rPr lang="en-US" smtClean="0"/>
              <a:t>4/23/17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47C-60D6-2E49-A578-F7427724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2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6D343-609B-F144-B2D2-FABA1BBD537D}" type="datetimeFigureOut">
              <a:rPr lang="en-US" smtClean="0"/>
              <a:t>4/23/17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5E47C-60D6-2E49-A578-F7427724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4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icro.magnet.fsu.edu/primer/lightandcolor/lightsourcesintro.html" TargetMode="External"/><Relationship Id="rId3" Type="http://schemas.openxmlformats.org/officeDocument/2006/relationships/hyperlink" Target="http://micro.magnet.fsu.edu/primer/lightandcolor/humanvisionintro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at%20Molecular%20Expressions%20Optical%20Microscopy%20Prime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6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7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97547"/>
          </a:xfrm>
        </p:spPr>
        <p:txBody>
          <a:bodyPr>
            <a:normAutofit/>
          </a:bodyPr>
          <a:lstStyle/>
          <a:p>
            <a:r>
              <a:rPr lang="en-US" sz="10000" dirty="0" smtClean="0"/>
              <a:t>COLOR</a:t>
            </a:r>
            <a:endParaRPr lang="en-US" sz="10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82847"/>
            <a:ext cx="9144000" cy="2685746"/>
          </a:xfrm>
        </p:spPr>
        <p:txBody>
          <a:bodyPr>
            <a:noAutofit/>
          </a:bodyPr>
          <a:lstStyle/>
          <a:p>
            <a:r>
              <a:rPr lang="en-US" sz="5400" dirty="0" smtClean="0"/>
              <a:t>A forced march through</a:t>
            </a:r>
          </a:p>
          <a:p>
            <a:pPr marL="1828800" indent="-685800" algn="l">
              <a:buFont typeface="Arial" charset="0"/>
              <a:buChar char="•"/>
            </a:pPr>
            <a:r>
              <a:rPr lang="en-US" sz="5400" dirty="0" smtClean="0"/>
              <a:t>Color theory</a:t>
            </a:r>
          </a:p>
          <a:p>
            <a:pPr marL="1828800" indent="-685800" algn="l">
              <a:buFont typeface="Arial" charset="0"/>
              <a:buChar char="•"/>
            </a:pPr>
            <a:r>
              <a:rPr lang="en-US" sz="5400" dirty="0" smtClean="0"/>
              <a:t>Anatomy of the retina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568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Subtractive mixing on the printed page:</a:t>
            </a:r>
            <a:br>
              <a:rPr lang="en-US" dirty="0" smtClean="0"/>
            </a:br>
            <a:r>
              <a:rPr lang="en-US" dirty="0" smtClean="0"/>
              <a:t>GREEN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1859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GREEN, Magnified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2" b="6214"/>
          <a:stretch/>
        </p:blipFill>
        <p:spPr>
          <a:xfrm>
            <a:off x="2407723" y="1519882"/>
            <a:ext cx="7376553" cy="4399006"/>
          </a:xfrm>
        </p:spPr>
      </p:pic>
    </p:spTree>
    <p:extLst>
      <p:ext uri="{BB962C8B-B14F-4D97-AF65-F5344CB8AC3E}">
        <p14:creationId xmlns:p14="http://schemas.microsoft.com/office/powerpoint/2010/main" val="12352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Subtractive mixing on the printed page:</a:t>
            </a:r>
            <a:br>
              <a:rPr lang="en-US" dirty="0" smtClean="0"/>
            </a:br>
            <a:r>
              <a:rPr lang="en-US" dirty="0" smtClean="0"/>
              <a:t>BLUE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03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BLUE, Magnified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73872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does this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>
                <a:hlinkClick r:id="rId2"/>
              </a:rPr>
              <a:t>Visible spectrum </a:t>
            </a: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>
                <a:hlinkClick r:id="rId3"/>
              </a:rPr>
              <a:t>Visual Pigments</a:t>
            </a: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at Molecular Expressions Optical Microscopy Primer</a:t>
            </a:r>
          </a:p>
        </p:txBody>
      </p:sp>
    </p:spTree>
    <p:extLst>
      <p:ext uri="{BB962C8B-B14F-4D97-AF65-F5344CB8AC3E}">
        <p14:creationId xmlns:p14="http://schemas.microsoft.com/office/powerpoint/2010/main" val="194569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I’m afraid you’ll find it’s a bit more complicated than that.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Anatomy of the Retina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 action="ppaction://hlinkfile"/>
              </a:rPr>
              <a:t>Human eye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at Molecular Expressions Optical Microscopy Primer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Multiple interactions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7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Receptive Fields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78321"/>
              </p:ext>
            </p:extLst>
          </p:nvPr>
        </p:nvGraphicFramePr>
        <p:xfrm>
          <a:off x="2850753" y="2380005"/>
          <a:ext cx="6490493" cy="331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Document" r:id="rId3" imgW="4051300" imgH="2070100" progId="Word.Document.12">
                  <p:embed/>
                </p:oleObj>
              </mc:Choice>
              <mc:Fallback>
                <p:oleObj name="Document" r:id="rId3" imgW="4051300" imgH="2070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0753" y="2380005"/>
                        <a:ext cx="6490493" cy="3316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771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pPr algn="ctr"/>
            <a:r>
              <a:rPr lang="en-US" dirty="0" smtClean="0"/>
              <a:t>Resolving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1371600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374631"/>
              </p:ext>
            </p:extLst>
          </p:nvPr>
        </p:nvGraphicFramePr>
        <p:xfrm>
          <a:off x="1913238" y="2725113"/>
          <a:ext cx="13716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Picture" r:id="rId3" imgW="1371600" imgH="124968" progId="Word.Picture.8">
                  <p:embed/>
                </p:oleObj>
              </mc:Choice>
              <mc:Fallback>
                <p:oleObj name="Picture" r:id="rId3" imgW="1371600" imgH="124968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238" y="2725113"/>
                        <a:ext cx="1371600" cy="12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32027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25170"/>
              </p:ext>
            </p:extLst>
          </p:nvPr>
        </p:nvGraphicFramePr>
        <p:xfrm>
          <a:off x="4951455" y="2227753"/>
          <a:ext cx="1143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Picture" r:id="rId5" imgW="115439" imgH="1026801" progId="Word.Picture.8">
                  <p:embed/>
                </p:oleObj>
              </mc:Choice>
              <mc:Fallback>
                <p:oleObj name="Picture" r:id="rId5" imgW="115439" imgH="1026801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455" y="2227753"/>
                        <a:ext cx="114300" cy="1028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27678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656993"/>
              </p:ext>
            </p:extLst>
          </p:nvPr>
        </p:nvGraphicFramePr>
        <p:xfrm>
          <a:off x="6032500" y="2082006"/>
          <a:ext cx="127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Picture" r:id="rId7" imgW="124968" imgH="1371600" progId="Word.Picture.8">
                  <p:embed/>
                </p:oleObj>
              </mc:Choice>
              <mc:Fallback>
                <p:oleObj name="Picture" r:id="rId7" imgW="124968" imgH="1371600" progId="Word.Pictur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2082006"/>
                        <a:ext cx="1270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0" y="24717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320946"/>
              </p:ext>
            </p:extLst>
          </p:nvPr>
        </p:nvGraphicFramePr>
        <p:xfrm>
          <a:off x="7818223" y="2514431"/>
          <a:ext cx="10287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Picture" r:id="rId9" imgW="1026801" imgH="115439" progId="Word.Picture.8">
                  <p:embed/>
                </p:oleObj>
              </mc:Choice>
              <mc:Fallback>
                <p:oleObj name="Picture" r:id="rId9" imgW="1026801" imgH="115439" progId="Word.Picture.8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8223" y="2514431"/>
                        <a:ext cx="1028700" cy="11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22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Blind spot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691321"/>
              </p:ext>
            </p:extLst>
          </p:nvPr>
        </p:nvGraphicFramePr>
        <p:xfrm>
          <a:off x="4670510" y="2594317"/>
          <a:ext cx="2850979" cy="2813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r:id="rId3" imgW="2461473" imgH="2423370" progId="PBrush">
                  <p:embed/>
                </p:oleObj>
              </mc:Choice>
              <mc:Fallback>
                <p:oleObj r:id="rId3" imgW="2461473" imgH="2423370" progId="PBrus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510" y="2594317"/>
                        <a:ext cx="2850979" cy="28139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Nasal side                                                         temporal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17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Hue</a:t>
            </a:r>
          </a:p>
          <a:p>
            <a:r>
              <a:rPr lang="en-US" sz="3200" dirty="0" smtClean="0"/>
              <a:t>Brightness</a:t>
            </a:r>
          </a:p>
          <a:p>
            <a:r>
              <a:rPr lang="en-US" sz="3200" dirty="0" smtClean="0"/>
              <a:t>Saturation</a:t>
            </a:r>
          </a:p>
          <a:p>
            <a:r>
              <a:rPr lang="en-US" sz="3200" dirty="0" smtClean="0"/>
              <a:t>Resolving power</a:t>
            </a:r>
          </a:p>
          <a:p>
            <a:r>
              <a:rPr lang="en-US" sz="3200" dirty="0" smtClean="0"/>
              <a:t>Additive color mixing</a:t>
            </a:r>
          </a:p>
          <a:p>
            <a:r>
              <a:rPr lang="en-US" sz="3200" dirty="0" smtClean="0"/>
              <a:t>Subtractive color mixing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9301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receptors are in the fovea?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378298"/>
              </p:ext>
            </p:extLst>
          </p:nvPr>
        </p:nvGraphicFramePr>
        <p:xfrm>
          <a:off x="838200" y="1825625"/>
          <a:ext cx="1051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●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●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●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●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●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●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●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●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●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●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23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COLOR THEORY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200" y="185033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Additive color mixing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13" name="Text Box 1"/>
          <p:cNvSpPr txBox="1"/>
          <p:nvPr/>
        </p:nvSpPr>
        <p:spPr>
          <a:xfrm>
            <a:off x="5723435" y="2467034"/>
            <a:ext cx="1210588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ffectLst/>
                <a:ea typeface="Calibri" charset="0"/>
                <a:cs typeface="Times New Roman" charset="0"/>
              </a:rPr>
              <a:t>R + </a:t>
            </a: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G = 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4" name="Text Box 1"/>
          <p:cNvSpPr txBox="1"/>
          <p:nvPr/>
        </p:nvSpPr>
        <p:spPr>
          <a:xfrm>
            <a:off x="6798935" y="2442758"/>
            <a:ext cx="346570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Y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5" name="Text Box 1"/>
          <p:cNvSpPr txBox="1"/>
          <p:nvPr/>
        </p:nvSpPr>
        <p:spPr>
          <a:xfrm>
            <a:off x="5723435" y="3119128"/>
            <a:ext cx="1210588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ffectLst/>
                <a:ea typeface="Calibri" charset="0"/>
                <a:cs typeface="Times New Roman" charset="0"/>
              </a:rPr>
              <a:t>R + </a:t>
            </a: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B = 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6" name="Text Box 1"/>
          <p:cNvSpPr txBox="1"/>
          <p:nvPr/>
        </p:nvSpPr>
        <p:spPr>
          <a:xfrm>
            <a:off x="6798935" y="3119128"/>
            <a:ext cx="470000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>
                <a:ea typeface="Calibri" charset="0"/>
                <a:cs typeface="Times New Roman" charset="0"/>
              </a:rPr>
              <a:t>M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7" name="Text Box 1"/>
          <p:cNvSpPr txBox="1"/>
          <p:nvPr/>
        </p:nvSpPr>
        <p:spPr>
          <a:xfrm>
            <a:off x="5723435" y="3730890"/>
            <a:ext cx="1210588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B </a:t>
            </a:r>
            <a:r>
              <a:rPr lang="en-US" sz="2600" dirty="0">
                <a:effectLst/>
                <a:ea typeface="Calibri" charset="0"/>
                <a:cs typeface="Times New Roman" charset="0"/>
              </a:rPr>
              <a:t>+ </a:t>
            </a: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G = 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8" name="Text Box 1"/>
          <p:cNvSpPr txBox="1"/>
          <p:nvPr/>
        </p:nvSpPr>
        <p:spPr>
          <a:xfrm>
            <a:off x="6829204" y="3730890"/>
            <a:ext cx="437940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C 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9" name="Text Box 1"/>
          <p:cNvSpPr txBox="1"/>
          <p:nvPr/>
        </p:nvSpPr>
        <p:spPr>
          <a:xfrm>
            <a:off x="5014472" y="4720061"/>
            <a:ext cx="1784463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ffectLst/>
                <a:ea typeface="Calibri" charset="0"/>
                <a:cs typeface="Times New Roman" charset="0"/>
              </a:rPr>
              <a:t>R + </a:t>
            </a: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G + B  = 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0" name="Text Box 1"/>
          <p:cNvSpPr txBox="1"/>
          <p:nvPr/>
        </p:nvSpPr>
        <p:spPr>
          <a:xfrm>
            <a:off x="6814965" y="4682981"/>
            <a:ext cx="481222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W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00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Color mixing on the computer screen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130" y="1825625"/>
            <a:ext cx="4337740" cy="4351338"/>
          </a:xfrm>
        </p:spPr>
      </p:pic>
    </p:spTree>
    <p:extLst>
      <p:ext uri="{BB962C8B-B14F-4D97-AF65-F5344CB8AC3E}">
        <p14:creationId xmlns:p14="http://schemas.microsoft.com/office/powerpoint/2010/main" val="83033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COLOR THEORY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200" y="185033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Subtractive color mixing</a:t>
            </a:r>
            <a:endParaRPr lang="en-US" dirty="0"/>
          </a:p>
        </p:txBody>
      </p:sp>
      <p:sp>
        <p:nvSpPr>
          <p:cNvPr id="13" name="Text Box 1"/>
          <p:cNvSpPr txBox="1"/>
          <p:nvPr/>
        </p:nvSpPr>
        <p:spPr>
          <a:xfrm>
            <a:off x="4722533" y="2454677"/>
            <a:ext cx="1233030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W - R = 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4" name="Text Box 1"/>
          <p:cNvSpPr txBox="1"/>
          <p:nvPr/>
        </p:nvSpPr>
        <p:spPr>
          <a:xfrm>
            <a:off x="5798033" y="2430401"/>
            <a:ext cx="893193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G + B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5" name="Text Box 1"/>
          <p:cNvSpPr txBox="1"/>
          <p:nvPr/>
        </p:nvSpPr>
        <p:spPr>
          <a:xfrm>
            <a:off x="4722533" y="3106771"/>
            <a:ext cx="1186543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W - G= 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6" name="Text Box 1"/>
          <p:cNvSpPr txBox="1"/>
          <p:nvPr/>
        </p:nvSpPr>
        <p:spPr>
          <a:xfrm>
            <a:off x="5798033" y="3106771"/>
            <a:ext cx="864339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a typeface="Calibri" charset="0"/>
                <a:cs typeface="Times New Roman" charset="0"/>
              </a:rPr>
              <a:t>R + B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7" name="Text Box 1"/>
          <p:cNvSpPr txBox="1"/>
          <p:nvPr/>
        </p:nvSpPr>
        <p:spPr>
          <a:xfrm>
            <a:off x="4722533" y="3718533"/>
            <a:ext cx="1233030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smtClean="0">
                <a:effectLst/>
                <a:ea typeface="Calibri" charset="0"/>
                <a:cs typeface="Times New Roman" charset="0"/>
              </a:rPr>
              <a:t>W - B  </a:t>
            </a: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= 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8" name="Text Box 1"/>
          <p:cNvSpPr txBox="1"/>
          <p:nvPr/>
        </p:nvSpPr>
        <p:spPr>
          <a:xfrm>
            <a:off x="5962536" y="3723051"/>
            <a:ext cx="893193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a typeface="Calibri" charset="0"/>
                <a:cs typeface="Times New Roman" charset="0"/>
              </a:rPr>
              <a:t>R + G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9" name="Text Box 1"/>
          <p:cNvSpPr txBox="1"/>
          <p:nvPr/>
        </p:nvSpPr>
        <p:spPr>
          <a:xfrm>
            <a:off x="4665004" y="4720061"/>
            <a:ext cx="2334293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W - R </a:t>
            </a:r>
            <a:r>
              <a:rPr lang="en-US" sz="2600" dirty="0">
                <a:effectLst/>
                <a:ea typeface="Calibri" charset="0"/>
                <a:cs typeface="Times New Roman" charset="0"/>
              </a:rPr>
              <a:t>+ </a:t>
            </a: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G + B  = 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0" name="Text Box 1"/>
          <p:cNvSpPr txBox="1"/>
          <p:nvPr/>
        </p:nvSpPr>
        <p:spPr>
          <a:xfrm>
            <a:off x="6909979" y="4708619"/>
            <a:ext cx="491400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smtClean="0">
                <a:effectLst/>
                <a:ea typeface="Calibri" charset="0"/>
                <a:cs typeface="Times New Roman" charset="0"/>
              </a:rPr>
              <a:t>K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6637365" y="3088342"/>
            <a:ext cx="787395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= M 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1" name="Text Box 1"/>
          <p:cNvSpPr txBox="1"/>
          <p:nvPr/>
        </p:nvSpPr>
        <p:spPr>
          <a:xfrm>
            <a:off x="6862702" y="3718532"/>
            <a:ext cx="663964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= Y 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2" name="Text Box 1"/>
          <p:cNvSpPr txBox="1"/>
          <p:nvPr/>
        </p:nvSpPr>
        <p:spPr>
          <a:xfrm>
            <a:off x="6744766" y="2454677"/>
            <a:ext cx="679994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= C 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37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12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Color mixing on the printed page:</a:t>
            </a:r>
            <a:br>
              <a:rPr lang="en-US" dirty="0" smtClean="0"/>
            </a:br>
            <a:r>
              <a:rPr lang="en-US" dirty="0" smtClean="0"/>
              <a:t>Xerox solid ink colors</a:t>
            </a:r>
            <a:endParaRPr lang="en-US" dirty="0"/>
          </a:p>
        </p:txBody>
      </p:sp>
      <p:pic>
        <p:nvPicPr>
          <p:cNvPr id="7170" name="Picture 2" descr="ttp://www.office.xerox.com/assets/images/940_layout/products/supplies/solid_ink/sustainability/sustaina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61394"/>
            <a:ext cx="10363200" cy="34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68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Subtractive color mixing on the printed page:</a:t>
            </a:r>
            <a:br>
              <a:rPr lang="en-US" dirty="0" smtClean="0"/>
            </a:br>
            <a:r>
              <a:rPr lang="en-US" dirty="0" smtClean="0"/>
              <a:t>the registration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8" t="16945" r="12279"/>
          <a:stretch/>
        </p:blipFill>
        <p:spPr>
          <a:xfrm rot="16200000">
            <a:off x="4076998" y="1984589"/>
            <a:ext cx="4038003" cy="4497857"/>
          </a:xfrm>
        </p:spPr>
      </p:pic>
    </p:spTree>
    <p:extLst>
      <p:ext uri="{BB962C8B-B14F-4D97-AF65-F5344CB8AC3E}">
        <p14:creationId xmlns:p14="http://schemas.microsoft.com/office/powerpoint/2010/main" val="159744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Subtractive mixing on the printed page:</a:t>
            </a:r>
            <a:br>
              <a:rPr lang="en-US" dirty="0" smtClean="0"/>
            </a:br>
            <a:r>
              <a:rPr lang="en-US" dirty="0" smtClean="0"/>
              <a:t>RED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2"/>
          <a:stretch/>
        </p:blipFill>
        <p:spPr>
          <a:xfrm rot="5400000">
            <a:off x="3781728" y="1829291"/>
            <a:ext cx="4628543" cy="4351338"/>
          </a:xfrm>
        </p:spPr>
      </p:pic>
    </p:spTree>
    <p:extLst>
      <p:ext uri="{BB962C8B-B14F-4D97-AF65-F5344CB8AC3E}">
        <p14:creationId xmlns:p14="http://schemas.microsoft.com/office/powerpoint/2010/main" val="5620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RED, Magnified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3" t="4943" r="14179"/>
          <a:stretch/>
        </p:blipFill>
        <p:spPr>
          <a:xfrm rot="5400000">
            <a:off x="4178591" y="1212973"/>
            <a:ext cx="4608294" cy="5124815"/>
          </a:xfrm>
        </p:spPr>
      </p:pic>
    </p:spTree>
    <p:extLst>
      <p:ext uri="{BB962C8B-B14F-4D97-AF65-F5344CB8AC3E}">
        <p14:creationId xmlns:p14="http://schemas.microsoft.com/office/powerpoint/2010/main" val="180469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421</Words>
  <Application>Microsoft Macintosh PowerPoint</Application>
  <PresentationFormat>Widescreen</PresentationFormat>
  <Paragraphs>81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</vt:lpstr>
      <vt:lpstr>Calibri Light</vt:lpstr>
      <vt:lpstr>Times New Roman</vt:lpstr>
      <vt:lpstr>Arial</vt:lpstr>
      <vt:lpstr>Office Theme</vt:lpstr>
      <vt:lpstr>Microsoft Word Picture</vt:lpstr>
      <vt:lpstr>Microsoft Word Document</vt:lpstr>
      <vt:lpstr>PBrush</vt:lpstr>
      <vt:lpstr>COLOR</vt:lpstr>
      <vt:lpstr>Terminology</vt:lpstr>
      <vt:lpstr>COLOR THEORY</vt:lpstr>
      <vt:lpstr>Color mixing on the computer screen</vt:lpstr>
      <vt:lpstr>COLOR THEORY</vt:lpstr>
      <vt:lpstr>Color mixing on the printed page: Xerox solid ink colors</vt:lpstr>
      <vt:lpstr>Subtractive color mixing on the printed page: the registration</vt:lpstr>
      <vt:lpstr>Subtractive mixing on the printed page: RED</vt:lpstr>
      <vt:lpstr>RED, Magnified</vt:lpstr>
      <vt:lpstr>Subtractive mixing on the printed page: GREEN</vt:lpstr>
      <vt:lpstr>GREEN, Magnified</vt:lpstr>
      <vt:lpstr>Subtractive mixing on the printed page: BLUE</vt:lpstr>
      <vt:lpstr>BLUE, Magnified</vt:lpstr>
      <vt:lpstr>Why does this work?</vt:lpstr>
      <vt:lpstr>I’m afraid you’ll find it’s a bit more complicated than that.</vt:lpstr>
      <vt:lpstr>Anatomy of the Retina</vt:lpstr>
      <vt:lpstr>Receptive Fields</vt:lpstr>
      <vt:lpstr>Resolving Power</vt:lpstr>
      <vt:lpstr>Blind spot</vt:lpstr>
      <vt:lpstr>What receptors are in the fovea?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</dc:title>
  <dc:creator>Microsoft Office User</dc:creator>
  <cp:lastModifiedBy>Microsoft Office User</cp:lastModifiedBy>
  <cp:revision>19</cp:revision>
  <dcterms:created xsi:type="dcterms:W3CDTF">2017-04-23T16:22:13Z</dcterms:created>
  <dcterms:modified xsi:type="dcterms:W3CDTF">2017-04-23T20:56:27Z</dcterms:modified>
</cp:coreProperties>
</file>