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92" r:id="rId3"/>
    <p:sldId id="293" r:id="rId4"/>
    <p:sldId id="294" r:id="rId5"/>
    <p:sldId id="29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77156-E8CE-F54D-90DB-39F166987FA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4C65A-2DE5-B14B-A96F-E755CF8F6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6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747A1-ECC3-2F50-0C08-7C0EEE843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DBD25-3B2B-A1AB-3005-E4DD01CED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9CE78-AD59-AB91-9321-C9BEEDAC3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56953-DC8B-2E2C-9E56-8D4F0886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F6ED9-04BA-2C66-3984-1D91539C8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9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DB119-F22C-AA5D-FACD-FE93D2013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A049EE-435A-2B2C-1E6A-759E94CAD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03260-D5E1-BD60-0D08-73AF4ABFE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8CD5A-69FF-AD84-A95C-02BF82128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700F1-5C81-79BC-E718-FD865EE72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2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036DCD-E06D-13E3-EEB6-874165203E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8B7794-8D37-009C-50CD-491B7FC06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885C2-DBFD-35BC-3C03-861F354C7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B5211-D1F4-7E71-36F3-A380F2EF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D0105-4962-2AE1-DCE0-F4DF41B0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8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A6C5F-85ED-6F5C-0189-428F622CB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751BD-42E3-A29C-8DE8-F955C0E32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A5A6-E04D-81DD-097E-9BCAAFB9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453D6-E76E-79FE-3FA0-63F4E03A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38A81-B30F-4281-A5E3-E1AE78873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5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06D4B-18D5-2DEC-72AF-AB231C641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57D126-48DA-C1F5-D377-BE34CEF24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B8F67-C50D-4A00-3C14-64B530F2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495E2-3AFA-9BA6-CF28-56E963969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99C94-E46D-3A89-F1E7-F5B62D43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5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7B642-0A6A-2E7B-8E00-C394227E6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37C4-C6F2-16AC-A4FC-C1D0CDB3F8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F6FE00-7E87-C342-5A6B-AD7EED490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87788-0D4F-C2CC-7CC3-6EC41E0F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2683D-DA8E-5A83-FBA8-DC392D05F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5DFF-E683-9E41-A249-922D3B18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3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6D343-D702-48D2-119E-512DDD04F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1FAF7-24C1-2F16-DA86-F5C981F4B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65A9E-6693-A3E5-D1C6-031E7CE27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7C97F0-7F97-FB4B-4886-FF263D2DA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B48692-34F5-2D39-DF96-B2A775CD2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09C5E5-3337-66B8-A4A5-87C0D893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2EC1F-7981-30F2-7A7F-97E5C3BCE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59E5B9-DC33-59BA-00B4-B9578AF00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D333-8366-684B-09FF-BFF64B07F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784AB7-DB33-1066-94AF-6C87B241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302F2D-A0AD-2A2B-7E6E-2D45C7BF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B06A76-962B-58EB-77D9-549D4D26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6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5AAB65-15F9-8757-50EB-4C421F12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99E3-F25D-5816-87E1-308346B5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4DDA7-8427-00C5-922E-F30DE380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0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35A1-5D10-1BB2-D8EB-0D2389DE0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CD280-AB2C-5E98-8937-C76455A05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8D6F64-24A0-8AEB-F5B3-93E3D3434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CCD8C-5557-7FD5-F8FA-65B105AAB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B1AA7-2598-78BC-C228-383FF8C1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9C2E1-2D77-8DD6-6CF4-88155B04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4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7AD83-81B3-963F-ED20-61F2CA5FD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D86002-5BA0-D8DE-2F3F-A27F13E2C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285FC-EAF1-AE49-0B78-E7D7C941C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66FC8-4238-1F48-6D40-518B66B3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150B3-6D6E-CFC0-345E-78C634D6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0B639-E3EF-573B-5C9C-ECAB7F3A1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2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8F307-D8BD-DE65-5A81-2CC80EB8E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5D96-3481-142F-7901-007F9F197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37D1A-922A-1D29-F90A-933F99D61B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5981C-5C82-624F-A524-96548A8BC996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98BD2-0AC5-9904-99BF-A9EA577D5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25DB7-5167-522B-9E00-BD2C57E795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32F89-1392-DF4E-80E9-2FD4D801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6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F889F-CB62-74D7-690E-C8F51B7EAB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CELL CULTURE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6210E-3867-7695-0EC3-577DBD956C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the ISB Tissue Culture Room (371)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7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43C5-40CC-88EB-E12D-C4DB49F63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Sterile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23B8A-0742-B48D-6062-C5F1A8B4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33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Sterilization</a:t>
            </a:r>
          </a:p>
          <a:p>
            <a:pPr lvl="1"/>
            <a:r>
              <a:rPr lang="en-US" dirty="0"/>
              <a:t>Gamma irradiation by manufacturer</a:t>
            </a:r>
          </a:p>
          <a:p>
            <a:pPr lvl="1"/>
            <a:r>
              <a:rPr lang="en-US" dirty="0"/>
              <a:t>Autoclave sterilization</a:t>
            </a:r>
          </a:p>
          <a:p>
            <a:pPr lvl="1"/>
            <a:r>
              <a:rPr lang="en-US" dirty="0"/>
              <a:t>Filter sterilization</a:t>
            </a:r>
          </a:p>
          <a:p>
            <a:r>
              <a:rPr lang="en-US" dirty="0"/>
              <a:t>Technique:  sterile items must not be</a:t>
            </a:r>
          </a:p>
          <a:p>
            <a:pPr lvl="1"/>
            <a:r>
              <a:rPr lang="en-US" dirty="0"/>
              <a:t>open to the air</a:t>
            </a:r>
          </a:p>
          <a:p>
            <a:pPr lvl="1"/>
            <a:r>
              <a:rPr lang="en-US" dirty="0"/>
              <a:t>Touched</a:t>
            </a:r>
          </a:p>
          <a:p>
            <a:r>
              <a:rPr lang="en-US" dirty="0"/>
              <a:t>Tools</a:t>
            </a:r>
          </a:p>
          <a:p>
            <a:pPr lvl="1"/>
            <a:r>
              <a:rPr lang="en-US" dirty="0"/>
              <a:t>BSC</a:t>
            </a:r>
          </a:p>
          <a:p>
            <a:pPr lvl="1"/>
            <a:r>
              <a:rPr lang="en-US" dirty="0"/>
              <a:t>Pipet gun</a:t>
            </a:r>
          </a:p>
          <a:p>
            <a:r>
              <a:rPr lang="en-US" dirty="0"/>
              <a:t>Insurance:  ethanol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7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478-E2F8-7015-9A36-DA2B22C0D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Splitting a culture of adherent cells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066-8B28-B038-36B0-55039C1B5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warming new medium in new flask</a:t>
            </a:r>
          </a:p>
          <a:p>
            <a:r>
              <a:rPr lang="en-US" dirty="0"/>
              <a:t>Remove old medium from old flask</a:t>
            </a:r>
          </a:p>
          <a:p>
            <a:r>
              <a:rPr lang="en-US" dirty="0"/>
              <a:t>Rinse with PBS</a:t>
            </a:r>
          </a:p>
          <a:p>
            <a:r>
              <a:rPr lang="en-US" dirty="0"/>
              <a:t>Treat with trypsin, incubate</a:t>
            </a:r>
          </a:p>
          <a:p>
            <a:r>
              <a:rPr lang="en-US" dirty="0"/>
              <a:t>Stop reaction with cold medium</a:t>
            </a:r>
          </a:p>
          <a:p>
            <a:r>
              <a:rPr lang="en-US" dirty="0"/>
              <a:t>Transfer some floating cells to new warm flask</a:t>
            </a:r>
          </a:p>
        </p:txBody>
      </p:sp>
    </p:spTree>
    <p:extLst>
      <p:ext uri="{BB962C8B-B14F-4D97-AF65-F5344CB8AC3E}">
        <p14:creationId xmlns:p14="http://schemas.microsoft.com/office/powerpoint/2010/main" val="298815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64F074-AEBB-E3E6-49F8-10A12AEE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Keep in mind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455C25-A3B5-97B9-0271-BF3D719C26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Technique:  </a:t>
            </a:r>
            <a:r>
              <a:rPr lang="en-US" sz="2000" dirty="0"/>
              <a:t>sterile items must not be</a:t>
            </a:r>
          </a:p>
          <a:p>
            <a:pPr lvl="1"/>
            <a:r>
              <a:rPr lang="en-US" dirty="0"/>
              <a:t>Open to the air</a:t>
            </a:r>
          </a:p>
          <a:p>
            <a:pPr lvl="1"/>
            <a:r>
              <a:rPr lang="en-US" dirty="0"/>
              <a:t>Touched</a:t>
            </a:r>
          </a:p>
          <a:p>
            <a:r>
              <a:rPr lang="en-US" dirty="0"/>
              <a:t>Tools</a:t>
            </a:r>
          </a:p>
          <a:p>
            <a:pPr lvl="1"/>
            <a:r>
              <a:rPr lang="en-US" dirty="0"/>
              <a:t>BSC</a:t>
            </a:r>
          </a:p>
          <a:p>
            <a:pPr lvl="1"/>
            <a:r>
              <a:rPr lang="en-US" dirty="0"/>
              <a:t>Pipet gun</a:t>
            </a:r>
          </a:p>
          <a:p>
            <a:r>
              <a:rPr lang="en-US" dirty="0"/>
              <a:t>Insurance:  ethanol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DF443-8FC9-4EBD-E0D8-D85E72C06F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Warm new medium in new flask</a:t>
            </a:r>
          </a:p>
          <a:p>
            <a:r>
              <a:rPr lang="en-US" dirty="0"/>
              <a:t>Remove old medium from old flask</a:t>
            </a:r>
          </a:p>
          <a:p>
            <a:r>
              <a:rPr lang="en-US" dirty="0"/>
              <a:t>Rinse with PBS</a:t>
            </a:r>
          </a:p>
          <a:p>
            <a:r>
              <a:rPr lang="en-US" dirty="0"/>
              <a:t>Treat with trypsin, incubate</a:t>
            </a:r>
          </a:p>
          <a:p>
            <a:r>
              <a:rPr lang="en-US" dirty="0"/>
              <a:t>Stop reaction with cold medium</a:t>
            </a:r>
          </a:p>
          <a:p>
            <a:r>
              <a:rPr lang="en-US" dirty="0"/>
              <a:t>Transfer some floating cells to new warm flask</a:t>
            </a:r>
          </a:p>
        </p:txBody>
      </p:sp>
    </p:spTree>
    <p:extLst>
      <p:ext uri="{BB962C8B-B14F-4D97-AF65-F5344CB8AC3E}">
        <p14:creationId xmlns:p14="http://schemas.microsoft.com/office/powerpoint/2010/main" val="43558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2F0E4-F95F-39FC-3525-2ECEFC9D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many cells to transfer?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4E861-F663-F0BD-278F-435018C24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to get the same confluence 5 days from now?</a:t>
            </a:r>
          </a:p>
          <a:p>
            <a:r>
              <a:rPr lang="en-US" dirty="0"/>
              <a:t>Cells double every day.</a:t>
            </a:r>
          </a:p>
          <a:p>
            <a:r>
              <a:rPr lang="en-US" dirty="0"/>
              <a:t>2x as many tomorrow, 2</a:t>
            </a:r>
            <a:r>
              <a:rPr lang="en-US" baseline="30000" dirty="0"/>
              <a:t>5 </a:t>
            </a:r>
            <a:r>
              <a:rPr lang="en-US" dirty="0"/>
              <a:t>as many in 5 days</a:t>
            </a:r>
          </a:p>
          <a:p>
            <a:r>
              <a:rPr lang="en-US" dirty="0"/>
              <a:t>Put in 1/32 of them into the new flask</a:t>
            </a:r>
          </a:p>
          <a:p>
            <a:r>
              <a:rPr lang="en-US" dirty="0"/>
              <a:t>Make it easy:  </a:t>
            </a:r>
          </a:p>
          <a:p>
            <a:pPr lvl="1"/>
            <a:r>
              <a:rPr lang="en-US" dirty="0"/>
              <a:t>Add 2.7 mL cold medium to the 0.5 mL trypsin = 3.2 mL in flask</a:t>
            </a:r>
          </a:p>
          <a:p>
            <a:pPr lvl="1"/>
            <a:r>
              <a:rPr lang="en-US" dirty="0"/>
              <a:t>Take 0.1 mL (=100 µL)</a:t>
            </a:r>
          </a:p>
          <a:p>
            <a:pPr lvl="2"/>
            <a:r>
              <a:rPr lang="en-US" dirty="0"/>
              <a:t>Fun fact = 1 drop of water = 50 µL</a:t>
            </a:r>
          </a:p>
          <a:p>
            <a:pPr lvl="2"/>
            <a:r>
              <a:rPr lang="en-US" dirty="0"/>
              <a:t>transfer in 2 drops</a:t>
            </a:r>
          </a:p>
          <a:p>
            <a:pPr lvl="1"/>
            <a:r>
              <a:rPr lang="en-US" dirty="0"/>
              <a:t>Dish is smaller, so transfer 1 drop</a:t>
            </a:r>
          </a:p>
        </p:txBody>
      </p:sp>
    </p:spTree>
    <p:extLst>
      <p:ext uri="{BB962C8B-B14F-4D97-AF65-F5344CB8AC3E}">
        <p14:creationId xmlns:p14="http://schemas.microsoft.com/office/powerpoint/2010/main" val="129222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226</Words>
  <Application>Microsoft Macintosh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CELL CULTURE</vt:lpstr>
      <vt:lpstr>Sterile Technique</vt:lpstr>
      <vt:lpstr>Splitting a culture of adherent cells</vt:lpstr>
      <vt:lpstr>Keep in mind</vt:lpstr>
      <vt:lpstr>How many cells to transfer?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Katherine Dorfman</dc:creator>
  <cp:lastModifiedBy>Katherine Dorfman</cp:lastModifiedBy>
  <cp:revision>4</cp:revision>
  <dcterms:created xsi:type="dcterms:W3CDTF">2024-09-17T19:21:55Z</dcterms:created>
  <dcterms:modified xsi:type="dcterms:W3CDTF">2024-09-26T13:41:28Z</dcterms:modified>
</cp:coreProperties>
</file>